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9" r:id="rId3"/>
    <p:sldId id="291" r:id="rId4"/>
    <p:sldId id="292" r:id="rId5"/>
    <p:sldId id="260" r:id="rId6"/>
    <p:sldId id="283" r:id="rId7"/>
    <p:sldId id="280" r:id="rId8"/>
    <p:sldId id="284" r:id="rId9"/>
    <p:sldId id="289" r:id="rId10"/>
    <p:sldId id="296" r:id="rId11"/>
    <p:sldId id="297" r:id="rId12"/>
    <p:sldId id="294" r:id="rId13"/>
    <p:sldId id="295" r:id="rId14"/>
    <p:sldId id="285" r:id="rId15"/>
    <p:sldId id="290" r:id="rId16"/>
    <p:sldId id="288" r:id="rId17"/>
    <p:sldId id="287" r:id="rId18"/>
    <p:sldId id="298" r:id="rId19"/>
    <p:sldId id="299" r:id="rId20"/>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A6A318A-5F0D-4325-9812-EFD4533EE04E}">
          <p14:sldIdLst>
            <p14:sldId id="258"/>
            <p14:sldId id="259"/>
            <p14:sldId id="291"/>
            <p14:sldId id="292"/>
            <p14:sldId id="260"/>
            <p14:sldId id="283"/>
            <p14:sldId id="280"/>
            <p14:sldId id="284"/>
            <p14:sldId id="289"/>
            <p14:sldId id="296"/>
            <p14:sldId id="297"/>
            <p14:sldId id="294"/>
            <p14:sldId id="295"/>
            <p14:sldId id="285"/>
            <p14:sldId id="290"/>
            <p14:sldId id="288"/>
            <p14:sldId id="287"/>
            <p14:sldId id="298"/>
            <p14:sldId id="29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016"/>
    <a:srgbClr val="6D6D29"/>
    <a:srgbClr val="6D1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6" autoAdjust="0"/>
    <p:restoredTop sz="73484" autoAdjust="0"/>
  </p:normalViewPr>
  <p:slideViewPr>
    <p:cSldViewPr>
      <p:cViewPr>
        <p:scale>
          <a:sx n="75" d="100"/>
          <a:sy n="75" d="100"/>
        </p:scale>
        <p:origin x="-2700" y="-396"/>
      </p:cViewPr>
      <p:guideLst>
        <p:guide orient="horz" pos="2160"/>
        <p:guide pos="2880"/>
      </p:guideLst>
    </p:cSldViewPr>
  </p:slideViewPr>
  <p:outlineViewPr>
    <p:cViewPr>
      <p:scale>
        <a:sx n="33" d="100"/>
        <a:sy n="33" d="100"/>
      </p:scale>
      <p:origin x="0" y="630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8" d="100"/>
          <a:sy n="78" d="100"/>
        </p:scale>
        <p:origin x="-2640" y="-96"/>
      </p:cViewPr>
      <p:guideLst>
        <p:guide orient="horz" pos="2932"/>
        <p:guide pos="22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4534" y="0"/>
            <a:ext cx="3040592" cy="465455"/>
          </a:xfrm>
          <a:prstGeom prst="rect">
            <a:avLst/>
          </a:prstGeom>
        </p:spPr>
        <p:txBody>
          <a:bodyPr vert="horz" lIns="93287" tIns="46644" rIns="93287" bIns="46644" rtlCol="0"/>
          <a:lstStyle>
            <a:lvl1pPr algn="r">
              <a:defRPr sz="1200"/>
            </a:lvl1pPr>
          </a:lstStyle>
          <a:p>
            <a:fld id="{D7110A4B-CB44-4C9E-B548-37C6437F7229}" type="datetimeFigureOut">
              <a:rPr lang="en-US" smtClean="0"/>
              <a:pPr/>
              <a:t>5/22/2012</a:t>
            </a:fld>
            <a:endParaRPr lang="en-US"/>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675" y="4421823"/>
            <a:ext cx="5613400" cy="4189095"/>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42029"/>
            <a:ext cx="3040592" cy="465455"/>
          </a:xfrm>
          <a:prstGeom prst="rect">
            <a:avLst/>
          </a:prstGeom>
        </p:spPr>
        <p:txBody>
          <a:bodyPr vert="horz" lIns="93287" tIns="46644" rIns="93287" bIns="46644" rtlCol="0" anchor="b"/>
          <a:lstStyle>
            <a:lvl1pPr algn="r">
              <a:defRPr sz="1200"/>
            </a:lvl1pPr>
          </a:lstStyle>
          <a:p>
            <a:fld id="{B7FFDE13-F6DC-4C91-8C9D-84034319B72E}" type="slidenum">
              <a:rPr lang="en-US" smtClean="0"/>
              <a:pPr/>
              <a:t>‹#›</a:t>
            </a:fld>
            <a:endParaRPr lang="en-US"/>
          </a:p>
        </p:txBody>
      </p:sp>
    </p:spTree>
    <p:extLst>
      <p:ext uri="{BB962C8B-B14F-4D97-AF65-F5344CB8AC3E}">
        <p14:creationId xmlns:p14="http://schemas.microsoft.com/office/powerpoint/2010/main" val="5393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asktop.net/wp/q-and-a/what-does-my-signature-mean-on-the-ncoer/"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asktop.net/wp/q-and-a/can-my-squad-leader-give-me-a-backdated-counseling-statement/" TargetMode="External"/><Relationship Id="rId4" Type="http://schemas.openxmlformats.org/officeDocument/2006/relationships/hyperlink" Target="http://www.apd.army.mil/pdffiles/r623_3.pdf"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pd.army.mil/pdffiles/r350_1.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asktop.net/articles/using-corrective-training-to-motivate-substandard-performer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FFDE13-F6DC-4C91-8C9D-84034319B72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baseline="0" dirty="0" smtClean="0">
                <a:solidFill>
                  <a:schemeClr val="tx1"/>
                </a:solidFill>
                <a:latin typeface="+mn-lt"/>
                <a:ea typeface="+mn-ea"/>
                <a:cs typeface="+mn-cs"/>
              </a:rPr>
              <a:t>AR 600-20 4–6</a:t>
            </a:r>
            <a:r>
              <a:rPr lang="en-US" sz="1200" b="1" kern="1200" baseline="0" dirty="0" smtClean="0">
                <a:solidFill>
                  <a:schemeClr val="tx1"/>
                </a:solidFill>
                <a:latin typeface="+mn-lt"/>
                <a:ea typeface="+mn-ea"/>
                <a:cs typeface="+mn-cs"/>
              </a:rPr>
              <a:t>. Exercising military authority</a:t>
            </a:r>
          </a:p>
          <a:p>
            <a:r>
              <a:rPr lang="en-US" sz="1200" b="1" kern="1200" baseline="0" dirty="0" smtClean="0">
                <a:solidFill>
                  <a:schemeClr val="tx1"/>
                </a:solidFill>
                <a:latin typeface="+mn-lt"/>
                <a:ea typeface="+mn-ea"/>
                <a:cs typeface="+mn-cs"/>
              </a:rPr>
              <a:t>AR 600-20 4–20</a:t>
            </a:r>
            <a:r>
              <a:rPr lang="en-US" sz="1200" b="1"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Hazing</a:t>
            </a:r>
          </a:p>
        </p:txBody>
      </p:sp>
      <p:sp>
        <p:nvSpPr>
          <p:cNvPr id="4" name="Slide Number Placeholder 3"/>
          <p:cNvSpPr>
            <a:spLocks noGrp="1"/>
          </p:cNvSpPr>
          <p:nvPr>
            <p:ph type="sldNum" sz="quarter" idx="10"/>
          </p:nvPr>
        </p:nvSpPr>
        <p:spPr/>
        <p:txBody>
          <a:bodyPr/>
          <a:lstStyle/>
          <a:p>
            <a:fld id="{B7FFDE13-F6DC-4C91-8C9D-84034319B72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0" kern="1200" baseline="0" dirty="0" smtClean="0">
                <a:solidFill>
                  <a:schemeClr val="tx1"/>
                </a:solidFill>
                <a:latin typeface="+mn-lt"/>
                <a:ea typeface="+mn-ea"/>
                <a:cs typeface="+mn-cs"/>
              </a:rPr>
              <a:t>TC 3.22-20</a:t>
            </a:r>
            <a:endParaRPr lang="en-US" sz="1200" b="1"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7FFDE13-F6DC-4C91-8C9D-84034319B72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 600–8-22 </a:t>
            </a:r>
            <a:r>
              <a:rPr lang="en-US" dirty="0"/>
              <a:t>does not pro­hibit awards to be approved or pre­sented to Soldiers who are flagged for fail­ing the APFT. </a:t>
            </a:r>
            <a:endParaRPr lang="en-US" dirty="0" smtClean="0"/>
          </a:p>
          <a:p>
            <a:r>
              <a:rPr lang="en-US" dirty="0" smtClean="0"/>
              <a:t>AR </a:t>
            </a:r>
            <a:r>
              <a:rPr lang="en-US" dirty="0"/>
              <a:t>600–8-22 refers to AR 600–8-2, par 1–12, which states that a “flag pro­hibits cer­tain per­son­nel actions” to include awards and dec­o­ra­tions. </a:t>
            </a:r>
            <a:endParaRPr lang="en-US" dirty="0" smtClean="0"/>
          </a:p>
          <a:p>
            <a:r>
              <a:rPr lang="en-US" dirty="0" smtClean="0"/>
              <a:t>Then </a:t>
            </a:r>
            <a:r>
              <a:rPr lang="en-US" dirty="0"/>
              <a:t>to par 1-15a, AR 600–8-2, which states that </a:t>
            </a:r>
            <a:r>
              <a:rPr lang="en-US" dirty="0" smtClean="0"/>
              <a:t>“flags </a:t>
            </a:r>
            <a:r>
              <a:rPr lang="en-US" dirty="0"/>
              <a:t>for APFT fail­ure block pro­mo­tion, reen­list­ment, and exten­sion only.”  </a:t>
            </a:r>
            <a:endParaRPr lang="en-US" dirty="0" smtClean="0"/>
          </a:p>
          <a:p>
            <a:r>
              <a:rPr lang="en-US" dirty="0" smtClean="0"/>
              <a:t>AR </a:t>
            </a:r>
            <a:r>
              <a:rPr lang="en-US" dirty="0"/>
              <a:t>600–8-2 autho­rizes an excep­tion for Soldiers to receive awards and dec­o­ra­tions while flagged for fail­ing the APFT.</a:t>
            </a:r>
          </a:p>
        </p:txBody>
      </p:sp>
      <p:sp>
        <p:nvSpPr>
          <p:cNvPr id="4" name="Slide Number Placeholder 3"/>
          <p:cNvSpPr>
            <a:spLocks noGrp="1"/>
          </p:cNvSpPr>
          <p:nvPr>
            <p:ph type="sldNum" sz="quarter" idx="10"/>
          </p:nvPr>
        </p:nvSpPr>
        <p:spPr/>
        <p:txBody>
          <a:bodyPr/>
          <a:lstStyle/>
          <a:p>
            <a:fld id="{B7FFDE13-F6DC-4C91-8C9D-84034319B72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a:t>
            </a:r>
            <a:r>
              <a:rPr lang="en-US" dirty="0"/>
              <a:t>is not appro­pri­ate to place infor­ma­tion on offi­cial doc­u­ments that is not fac­tual. It is wrong to place coun­sel­ing dates on an NCOER if these dates did not occur as indi­cated on the eval­u­a­tion report.</a:t>
            </a:r>
          </a:p>
          <a:p>
            <a:r>
              <a:rPr lang="en-US" dirty="0"/>
              <a:t>If the per­for­mance coun­sel­ing ses­sions did not occur, the rater should remove the fal­si­fied dates. The senior rater then makes a com­ment as to why the coun­sel­ing was not con­ducted IAW AR 623–3.</a:t>
            </a:r>
          </a:p>
          <a:p>
            <a:r>
              <a:rPr lang="en-US" dirty="0"/>
              <a:t>Your sig­na­ture on the NCOER means that you agree the dates of coun­sel­ing are cor­rect among other things. For an in-depth expla­na­tion see: </a:t>
            </a:r>
            <a:r>
              <a:rPr lang="en-US" dirty="0">
                <a:hlinkClick r:id="rId3"/>
              </a:rPr>
              <a:t>What does my sig­na­ture mean on the NCOER?</a:t>
            </a:r>
            <a:r>
              <a:rPr lang="en-US" dirty="0"/>
              <a:t> or con­sult </a:t>
            </a:r>
            <a:r>
              <a:rPr lang="en-US" dirty="0">
                <a:hlinkClick r:id="rId4" tooltip="Evaluation Reporting System"/>
              </a:rPr>
              <a:t>AR 623–3</a:t>
            </a:r>
            <a:r>
              <a:rPr lang="en-US" dirty="0"/>
              <a:t>.</a:t>
            </a:r>
          </a:p>
          <a:p>
            <a:r>
              <a:rPr lang="en-US" dirty="0"/>
              <a:t>See </a:t>
            </a:r>
            <a:r>
              <a:rPr lang="en-US" dirty="0">
                <a:hlinkClick r:id="rId5"/>
              </a:rPr>
              <a:t>Can my squad leader give me a back­dated coun­sel­ing state­ment?</a:t>
            </a:r>
            <a:r>
              <a:rPr lang="en-US" dirty="0"/>
              <a:t> for addi­tional infor­ma­tion about back­dated coun­sel­ing statements.</a:t>
            </a:r>
          </a:p>
        </p:txBody>
      </p:sp>
      <p:sp>
        <p:nvSpPr>
          <p:cNvPr id="4" name="Slide Number Placeholder 3"/>
          <p:cNvSpPr>
            <a:spLocks noGrp="1"/>
          </p:cNvSpPr>
          <p:nvPr>
            <p:ph type="sldNum" sz="quarter" idx="10"/>
          </p:nvPr>
        </p:nvSpPr>
        <p:spPr/>
        <p:txBody>
          <a:bodyPr/>
          <a:lstStyle/>
          <a:p>
            <a:fld id="{B7FFDE13-F6DC-4C91-8C9D-84034319B72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t>
            </a:r>
            <a:r>
              <a:rPr lang="en-US" dirty="0"/>
              <a:t>a PT test to count as a record PT test the Commander must spec­ify before­hand if the test is for record. It does not mat­ter if you are in a deployed or gar­ri­son envi­ron­ment. </a:t>
            </a:r>
            <a:endParaRPr lang="en-US" dirty="0" smtClean="0"/>
          </a:p>
          <a:p>
            <a:endParaRPr lang="en-US" dirty="0" smtClean="0">
              <a:hlinkClick r:id="rId3" tooltip="Army Training and Leader Development"/>
            </a:endParaRPr>
          </a:p>
          <a:p>
            <a:r>
              <a:rPr lang="en-US" dirty="0" smtClean="0">
                <a:hlinkClick r:id="rId3" tooltip="Army Training and Leader Development"/>
              </a:rPr>
              <a:t>AR </a:t>
            </a:r>
            <a:r>
              <a:rPr lang="en-US" dirty="0">
                <a:hlinkClick r:id="rId3" tooltip="Army Training and Leader Development"/>
              </a:rPr>
              <a:t>350–1</a:t>
            </a:r>
            <a:r>
              <a:rPr lang="en-US" dirty="0"/>
              <a:t>, page:12, </a:t>
            </a:r>
            <a:r>
              <a:rPr lang="en-US" dirty="0" err="1"/>
              <a:t>para</a:t>
            </a:r>
            <a:r>
              <a:rPr lang="en-US" dirty="0"/>
              <a:t>: 1-24e(2</a:t>
            </a:r>
            <a:r>
              <a:rPr lang="en-US" dirty="0" smtClean="0"/>
              <a:t>):</a:t>
            </a:r>
          </a:p>
          <a:p>
            <a:r>
              <a:rPr lang="en-US" dirty="0" smtClean="0">
                <a:effectLst/>
              </a:rPr>
              <a:t>Commanders </a:t>
            </a:r>
            <a:r>
              <a:rPr lang="en-US" dirty="0" smtClean="0">
                <a:effectLst/>
              </a:rPr>
              <a:t>may admin­is­ter the APFT as often as they wish; how­ever, they must spec­ify before­hand when the results are for record. The AA and Active Guard/Reserve (AGR) Soldiers will take the APFT at least twice each cal­en­dar year. A min­i­mum of 4 months will sep­a­rate record tests if only two record tests are given. The intent is for the Active Army and the AGR Soldiers to take a record APFT every 6 months. Mission require­ments often pre­vent the even spac­ing of record tests. Therefore, com­man­ders are encour­aged to test Soldiers for record as close to the record test win­dow as possible.</a:t>
            </a:r>
            <a:endParaRPr lang="en-US" dirty="0">
              <a:effectLst/>
            </a:endParaRPr>
          </a:p>
        </p:txBody>
      </p:sp>
      <p:sp>
        <p:nvSpPr>
          <p:cNvPr id="4" name="Slide Number Placeholder 3"/>
          <p:cNvSpPr>
            <a:spLocks noGrp="1"/>
          </p:cNvSpPr>
          <p:nvPr>
            <p:ph type="sldNum" sz="quarter" idx="10"/>
          </p:nvPr>
        </p:nvSpPr>
        <p:spPr/>
        <p:txBody>
          <a:bodyPr/>
          <a:lstStyle/>
          <a:p>
            <a:fld id="{B7FFDE13-F6DC-4C91-8C9D-84034319B72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Short </a:t>
            </a:r>
            <a:r>
              <a:rPr lang="en-US" dirty="0"/>
              <a:t>answer is: No, the Soldier can­not decline.</a:t>
            </a:r>
          </a:p>
          <a:p>
            <a:endParaRPr lang="en-US" dirty="0" smtClean="0"/>
          </a:p>
          <a:p>
            <a:r>
              <a:rPr lang="en-US" dirty="0" smtClean="0"/>
              <a:t>More </a:t>
            </a:r>
            <a:r>
              <a:rPr lang="en-US" dirty="0"/>
              <a:t>infor­ma­tion on cor­rec­tive </a:t>
            </a:r>
            <a:r>
              <a:rPr lang="en-US" dirty="0" err="1" smtClean="0"/>
              <a:t>train­ing:</a:t>
            </a:r>
            <a:r>
              <a:rPr lang="en-US" dirty="0" err="1" smtClean="0">
                <a:hlinkClick r:id="rId3" tooltip="Learn more about Corrective Training"/>
              </a:rPr>
              <a:t>Using</a:t>
            </a:r>
            <a:r>
              <a:rPr lang="en-US" dirty="0" smtClean="0">
                <a:hlinkClick r:id="rId3" tooltip="Learn more about Corrective Training"/>
              </a:rPr>
              <a:t> </a:t>
            </a:r>
            <a:r>
              <a:rPr lang="en-US" dirty="0">
                <a:hlinkClick r:id="rId3" tooltip="Learn more about Corrective Training"/>
              </a:rPr>
              <a:t>Corrective Training to moti­vate sub­stan­dard performers</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FFDE13-F6DC-4C91-8C9D-84034319B7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rated NCO’s signature verifies the following: They seen the completed report, the administrative data (Part I) is correct (except Part </a:t>
            </a:r>
            <a:r>
              <a:rPr lang="en-US" dirty="0" err="1" smtClean="0"/>
              <a:t>Ik</a:t>
            </a:r>
            <a:r>
              <a:rPr lang="en-US" dirty="0" smtClean="0"/>
              <a:t> through o), the rating officials are proper (Part II), the duty description is accurate (Part III) and includes the counseling dates, the APFT and height/weight entries are correct (Part </a:t>
            </a:r>
            <a:r>
              <a:rPr lang="en-US" dirty="0" err="1" smtClean="0"/>
              <a:t>IVc</a:t>
            </a:r>
            <a:r>
              <a:rPr lang="en-US" dirty="0" smtClean="0"/>
              <a:t>), and that the rated NCO is aware of the appeals process. It is important that rated NCOs and rating officials clearly understand that the rated NCO’s signature does not constitute agreement or disagreement with the evaluations of the rater and/or senior rater. NOTE: If the rated Soldier is unavailable, unable, or fails to sign the DA Form 2166-8 for any reason, the senior rater will either resolve the problem or explain why in DA Form 2166-8, Part </a:t>
            </a:r>
            <a:r>
              <a:rPr lang="en-US" dirty="0" err="1" smtClean="0"/>
              <a:t>Ve</a:t>
            </a:r>
            <a:r>
              <a:rPr lang="en-US" dirty="0" smtClean="0"/>
              <a:t> and the rated Soldier’s signature is left blank. The report will not be delayed because it lacks the rated Soldier’s signature.</a:t>
            </a:r>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84351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639" indent="-171639">
              <a:buFont typeface="Arial" pitchFamily="34" charset="0"/>
              <a:buChar char="•"/>
            </a:pPr>
            <a:r>
              <a:rPr lang="en-US" sz="1400" b="1" dirty="0" smtClean="0">
                <a:solidFill>
                  <a:prstClr val="black"/>
                </a:solidFill>
              </a:rPr>
              <a:t>FM 6.22 Figure </a:t>
            </a:r>
            <a:r>
              <a:rPr lang="en-US" sz="1400" b="1" dirty="0" smtClean="0">
                <a:solidFill>
                  <a:prstClr val="black"/>
                </a:solidFill>
              </a:rPr>
              <a:t>B-20</a:t>
            </a:r>
            <a:endParaRPr lang="en-US" sz="1400" b="1" dirty="0" smtClean="0">
              <a:solidFill>
                <a:prstClr val="black"/>
              </a:solidFill>
            </a:endParaRPr>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084351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Option </a:t>
            </a:r>
            <a:r>
              <a:rPr lang="en-US" b="1" dirty="0"/>
              <a:t>1:</a:t>
            </a:r>
            <a:r>
              <a:rPr lang="en-US" dirty="0"/>
              <a:t> You could refuse to sign. This does not usu­ally help the sit­u­a­tion and can ulti­mately put you at a sig­nif­i­cant dis­ad­van­tage. If you hap­pen to be work­ing for an uneth­i­cal leader, you empower them by not sign­ing. The leader can sim­ply write “Soldier refused to sign”  and sign/date the form him­self. At any later date the leader could write a coun­sel­ing state­ment with­out your knowl­edge, and sim­ply write “Soldier refused to sign.” You’ve set a prece­dent at that point. If you try to con­test the counseling, the leader can say, “He always refuses to sign his coun­sel­ing state­ments.”  It then becomes your respon­si­bil­ity to prove the </a:t>
            </a:r>
            <a:r>
              <a:rPr lang="en-US" dirty="0" err="1"/>
              <a:t>coun­sel­ings</a:t>
            </a:r>
            <a:r>
              <a:rPr lang="en-US" dirty="0"/>
              <a:t> did or did not take place. You are now on the defen­sive. The odds of this hap­pen­ing are slim but why put your­self in this position?</a:t>
            </a:r>
          </a:p>
          <a:p>
            <a:r>
              <a:rPr lang="en-US" b="1" dirty="0"/>
              <a:t>Option 2 </a:t>
            </a:r>
            <a:r>
              <a:rPr lang="en-US" i="1" dirty="0"/>
              <a:t>(Recommended)</a:t>
            </a:r>
            <a:r>
              <a:rPr lang="en-US" b="1" dirty="0"/>
              <a:t>:</a:t>
            </a:r>
            <a:r>
              <a:rPr lang="en-US" dirty="0"/>
              <a:t> Disagree with the coun­sel­ing and  write a rebut­tal. If you need time to write your rebut­tal  you can request a rea­son­able period of time to respond to the coun­sel­ing statement. Write “I request 24 hours to prop­erly pre­pare my response to this counseling”.</a:t>
            </a:r>
          </a:p>
          <a:p>
            <a:r>
              <a:rPr lang="en-US" dirty="0"/>
              <a:t>If the leader refuses to allow you a rea­son­able time period to respond, write “I requested 24 hours to pre­pare my rebut­tal to this coun­sel­ing and SGT Doe refused to allow me ade­quate time to pre­pare my response.”</a:t>
            </a:r>
          </a:p>
          <a:p>
            <a:r>
              <a:rPr lang="en-US" dirty="0"/>
              <a:t>If he does allow you time to pre­pare your response, write  “Please see attached sheet.”</a:t>
            </a:r>
          </a:p>
          <a:p>
            <a:r>
              <a:rPr lang="en-US" i="1" dirty="0"/>
              <a:t>Note:</a:t>
            </a:r>
            <a:r>
              <a:rPr lang="en-US" dirty="0"/>
              <a:t> Refusing to sign a coun­sel­ing state­ment shows a lack of matu­rity and pro­fes­sion­al­ism on your part. It sim­ply sets you up for fail­ure. The best course of action is to dis­agree with the coun­sel­ing and write your rebut­tal.  Make sure you get a copy of the coun­sel­ing state­ment. You are enti­tled to a copy.</a:t>
            </a:r>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 </a:t>
            </a:r>
            <a:r>
              <a:rPr lang="en-US" dirty="0"/>
              <a:t>1: Write the phrase “Soldier refused to sign” in the clos­ing sec­tion of the form. Date and ini­tial the note.</a:t>
            </a:r>
          </a:p>
          <a:p>
            <a:r>
              <a:rPr lang="en-US" dirty="0"/>
              <a:t>Option 2: Ask an NCO of equal or higher rank to join the coun­sel­ing session. Ask the Soldier to sign the form in front of the NCO. If the Soldier refuses, ask the NCO to enter a brief state­ment in the clos­ing por­tion of the coun­sel­ing as a third-party wit­ness. Have the NCO date and sign the note. Example:</a:t>
            </a:r>
          </a:p>
          <a:p>
            <a:r>
              <a:rPr lang="en-US" dirty="0" smtClean="0">
                <a:effectLst/>
              </a:rPr>
              <a:t>I observed PFC Doe refuse to sign this coun­sel­ing state­ment. –SGT Mike Dough, 1100hours/5 Nov 10.</a:t>
            </a:r>
          </a:p>
          <a:p>
            <a:r>
              <a:rPr lang="en-US" dirty="0"/>
              <a:t>Either solu­tion works, but the sec­ond option gives you the added cred­i­bil­ity of a third-party wit­ness should the Soldier attempt to deny the valid­ity of the ses­sion at a later date.</a:t>
            </a:r>
          </a:p>
        </p:txBody>
      </p:sp>
      <p:sp>
        <p:nvSpPr>
          <p:cNvPr id="4" name="Slide Number Placeholder 3"/>
          <p:cNvSpPr>
            <a:spLocks noGrp="1"/>
          </p:cNvSpPr>
          <p:nvPr>
            <p:ph type="sldNum" sz="quarter" idx="10"/>
          </p:nvPr>
        </p:nvSpPr>
        <p:spPr/>
        <p:txBody>
          <a:bodyPr/>
          <a:lstStyle/>
          <a:p>
            <a:fld id="{B7FFDE13-F6DC-4C91-8C9D-84034319B72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not dou­ble jeop­ardy. Corrective train­ing is admin­is­tra­tive in nature and not con­sid­ered pun­ish­ment. UCMJ actions </a:t>
            </a:r>
            <a:r>
              <a:rPr lang="en-US" i="1" dirty="0"/>
              <a:t>are </a:t>
            </a:r>
            <a:r>
              <a:rPr lang="en-US" dirty="0"/>
              <a:t>puni­tive in </a:t>
            </a:r>
            <a:r>
              <a:rPr lang="en-US" dirty="0" smtClean="0"/>
              <a:t>nature</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dirty="0"/>
              <a:t>, your squad leader can­not do this. An incor­rect date on a coun­sel­ing form could be con­sid­ered a false offi­cial state­ment or pos­si­bly an act of fraud. This may be an inno­cent mis­take made by an inex­pe­ri­enced leader or the act of a leader who lacks integrity. Either way, this coun­sel­ing state­ment will have your name and sig­na­ture on it. You want to make sure it is correct</a:t>
            </a:r>
            <a:r>
              <a:rPr lang="en-US" dirty="0" smtClean="0"/>
              <a: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no time lim­its asso­ci­ated with when a derogatory coun­sel­ing should be completed.</a:t>
            </a:r>
          </a:p>
          <a:p>
            <a:r>
              <a:rPr lang="en-US" dirty="0" smtClean="0"/>
              <a:t>FM </a:t>
            </a:r>
            <a:r>
              <a:rPr lang="en-US" dirty="0"/>
              <a:t>6.22, Paragraph B-5, page B-1 states: Successful coun­sel­ing for spe­cific per­for­mance occurs as close to the event as possible</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B7FFDE13-F6DC-4C91-8C9D-84034319B72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effectLst>
            <a:reflection endPos="0" dir="5400000" sy="-100000" algn="bl" rotWithShape="0"/>
          </a:effectLst>
        </p:spPr>
        <p:txBody>
          <a:bodyPr/>
          <a:lstStyle>
            <a:lvl1pPr>
              <a:defRPr b="1" cap="none" spc="0" baseline="0">
                <a:ln w="1905"/>
                <a:gradFill flip="none" rotWithShape="1">
                  <a:gsLst>
                    <a:gs pos="1250">
                      <a:schemeClr val="tx1"/>
                    </a:gs>
                    <a:gs pos="40000">
                      <a:srgbClr val="7D8016"/>
                    </a:gs>
                    <a:gs pos="100000">
                      <a:srgbClr val="A8A85D"/>
                    </a:gs>
                    <a:gs pos="77496">
                      <a:srgbClr val="D6D6B2"/>
                    </a:gs>
                  </a:gsLst>
                  <a:lin ang="16200000" scaled="1"/>
                  <a:tileRect/>
                </a:gradFill>
                <a:effectLst>
                  <a:innerShdw blurRad="69850" dist="43180" dir="5400000">
                    <a:srgbClr val="000000">
                      <a:alpha val="65000"/>
                    </a:srgbClr>
                  </a:innerShdw>
                  <a:reflection stA="35000" endPos="40000" dir="5400000" sy="-100000" algn="bl" rotWithShape="0"/>
                </a:effectLst>
                <a:latin typeface="Franklin Gothic Heavy" pitchFamily="34" charset="0"/>
              </a:defRPr>
            </a:lvl1pPr>
          </a:lstStyle>
          <a:p>
            <a:r>
              <a:rPr lang="en-US" dirty="0" smtClean="0"/>
              <a:t>This is a Title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481360"/>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127776006"/>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8525850"/>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977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AQ">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effectLst>
            <a:reflection endPos="0" dir="5400000" sy="-100000" algn="bl" rotWithShape="0"/>
          </a:effectLst>
        </p:spPr>
        <p:txBody>
          <a:bodyPr/>
          <a:lstStyle>
            <a:lvl1pPr>
              <a:defRPr b="1" cap="none" spc="0" baseline="0">
                <a:ln w="1905"/>
                <a:gradFill flip="none" rotWithShape="1">
                  <a:gsLst>
                    <a:gs pos="1250">
                      <a:schemeClr val="tx1"/>
                    </a:gs>
                    <a:gs pos="40000">
                      <a:srgbClr val="7D8016"/>
                    </a:gs>
                    <a:gs pos="100000">
                      <a:srgbClr val="A8A85D"/>
                    </a:gs>
                    <a:gs pos="77496">
                      <a:srgbClr val="D6D6B2"/>
                    </a:gs>
                  </a:gsLst>
                  <a:lin ang="16200000" scaled="1"/>
                  <a:tileRect/>
                </a:gradFill>
                <a:effectLst>
                  <a:innerShdw blurRad="69850" dist="43180" dir="5400000">
                    <a:srgbClr val="000000">
                      <a:alpha val="65000"/>
                    </a:srgbClr>
                  </a:innerShdw>
                  <a:reflection stA="35000" endPos="40000" dir="5400000" sy="-100000" algn="bl" rotWithShape="0"/>
                </a:effectLst>
                <a:latin typeface="Franklin Gothic Heavy" pitchFamily="34" charset="0"/>
              </a:defRPr>
            </a:lvl1pPr>
          </a:lstStyle>
          <a:p>
            <a:r>
              <a:rPr lang="en-US" dirty="0" smtClean="0"/>
              <a:t>This is a Title</a:t>
            </a:r>
            <a:endParaRPr lang="en-US" dirty="0"/>
          </a:p>
        </p:txBody>
      </p:sp>
    </p:spTree>
    <p:extLst>
      <p:ext uri="{BB962C8B-B14F-4D97-AF65-F5344CB8AC3E}">
        <p14:creationId xmlns:p14="http://schemas.microsoft.com/office/powerpoint/2010/main" val="2295898366"/>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7000" endPos="25000" dir="5400000" sy="-100000" algn="bl" rotWithShape="0"/>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22960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gradFill>
                  <a:gsLst>
                    <a:gs pos="1250">
                      <a:schemeClr val="tx1"/>
                    </a:gs>
                    <a:gs pos="40000">
                      <a:srgbClr val="7D8016"/>
                    </a:gs>
                    <a:gs pos="100000">
                      <a:srgbClr val="A8A85D"/>
                    </a:gs>
                    <a:gs pos="82000">
                      <a:srgbClr val="D6D6B2"/>
                    </a:gs>
                  </a:gsLst>
                  <a:lin ang="16200000" scaled="1"/>
                </a:gradFill>
                <a:effectLst>
                  <a:glow>
                    <a:schemeClr val="bg1">
                      <a:alpha val="40000"/>
                    </a:schemeClr>
                  </a:glow>
                  <a:innerShdw blurRad="63500" dist="50800" dir="13500000">
                    <a:prstClr val="black">
                      <a:alpha val="5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76968583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046027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8715584"/>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047950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18687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7690047"/>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7"/>
          <p:cNvSpPr txBox="1">
            <a:spLocks/>
          </p:cNvSpPr>
          <p:nvPr userDrawn="1"/>
        </p:nvSpPr>
        <p:spPr>
          <a:xfrm>
            <a:off x="990600" y="6282123"/>
            <a:ext cx="775546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CSM</a:t>
            </a:r>
            <a:r>
              <a:rPr lang="en-US" baseline="0" dirty="0" smtClean="0"/>
              <a:t> </a:t>
            </a:r>
            <a:r>
              <a:rPr lang="en-US" dirty="0" smtClean="0"/>
              <a:t>Mark</a:t>
            </a:r>
            <a:r>
              <a:rPr lang="en-US" baseline="0" dirty="0" smtClean="0"/>
              <a:t> </a:t>
            </a:r>
            <a:r>
              <a:rPr lang="en-US" baseline="0" dirty="0" err="1" smtClean="0"/>
              <a:t>Gerecht</a:t>
            </a:r>
            <a:r>
              <a:rPr lang="en-US" baseline="0" dirty="0" smtClean="0"/>
              <a:t>, USA Retired						TOP’s 15</a:t>
            </a:r>
            <a:endParaRPr lang="en-US" dirty="0" smtClean="0"/>
          </a:p>
        </p:txBody>
      </p:sp>
      <p:sp>
        <p:nvSpPr>
          <p:cNvPr id="15" name="TextBox 14"/>
          <p:cNvSpPr txBox="1"/>
          <p:nvPr userDrawn="1"/>
        </p:nvSpPr>
        <p:spPr>
          <a:xfrm>
            <a:off x="3886200" y="6326187"/>
            <a:ext cx="1981200" cy="276999"/>
          </a:xfrm>
          <a:prstGeom prst="rect">
            <a:avLst/>
          </a:prstGeom>
          <a:noFill/>
          <a:ln>
            <a:noFill/>
          </a:ln>
        </p:spPr>
        <p:txBody>
          <a:bodyPr wrap="square" rtlCol="0">
            <a:spAutoFit/>
          </a:bodyPr>
          <a:lstStyle/>
          <a:p>
            <a:pPr algn="ctr"/>
            <a:r>
              <a:rPr lang="en-US" sz="1200" dirty="0" err="1" smtClean="0">
                <a:solidFill>
                  <a:schemeClr val="bg1">
                    <a:lumMod val="50000"/>
                  </a:schemeClr>
                </a:solidFill>
              </a:rPr>
              <a:t>AskTOP</a:t>
            </a:r>
            <a:r>
              <a:rPr lang="en-US" sz="1200" dirty="0" smtClean="0">
                <a:solidFill>
                  <a:schemeClr val="bg1">
                    <a:lumMod val="50000"/>
                  </a:schemeClr>
                </a:solidFill>
              </a:rPr>
              <a:t> Leadership Series</a:t>
            </a:r>
            <a:endParaRPr lang="en-US" sz="1200" dirty="0">
              <a:solidFill>
                <a:schemeClr val="bg1">
                  <a:lumMod val="50000"/>
                </a:schemeClr>
              </a:solidFill>
            </a:endParaRPr>
          </a:p>
        </p:txBody>
      </p:sp>
      <p:pic>
        <p:nvPicPr>
          <p:cNvPr id="7" name="Picture 2" descr="Z:\Images\Logos\AskTOP\Web\AskTOP-230x304.gif"/>
          <p:cNvPicPr>
            <a:picLocks noChangeAspect="1" noChangeArrowheads="1"/>
          </p:cNvPicPr>
          <p:nvPr userDrawn="1"/>
        </p:nvPicPr>
        <p:blipFill>
          <a:blip r:embed="rId15" cstate="print"/>
          <a:srcRect l="15550" b="4902"/>
          <a:stretch>
            <a:fillRect/>
          </a:stretch>
        </p:blipFill>
        <p:spPr bwMode="auto">
          <a:xfrm>
            <a:off x="0" y="5626100"/>
            <a:ext cx="827672" cy="1231900"/>
          </a:xfrm>
          <a:prstGeom prst="rect">
            <a:avLst/>
          </a:prstGeom>
          <a:noFill/>
        </p:spPr>
      </p:pic>
    </p:spTree>
    <p:extLst>
      <p:ext uri="{BB962C8B-B14F-4D97-AF65-F5344CB8AC3E}">
        <p14:creationId xmlns:p14="http://schemas.microsoft.com/office/powerpoint/2010/main" val="19658937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timing>
    <p:tnLst>
      <p:par>
        <p:cTn id="1" dur="indefinite" restart="never" nodeType="tmRoot"/>
      </p:par>
    </p:tnLst>
  </p:timing>
  <p:hf sldNum="0" hdr="0" ftr="0"/>
  <p:txStyles>
    <p:titleStyle>
      <a:lvl1pPr algn="ctr" defTabSz="914400" rtl="0" eaLnBrk="1" latinLnBrk="0" hangingPunct="1">
        <a:spcBef>
          <a:spcPct val="0"/>
        </a:spcBef>
        <a:buNone/>
        <a:defRPr sz="4400" kern="1200">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2000" endPos="200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0" y="3743980"/>
            <a:ext cx="6477000" cy="523220"/>
          </a:xfrm>
          <a:prstGeom prst="rect">
            <a:avLst/>
          </a:prstGeom>
          <a:noFill/>
        </p:spPr>
        <p:txBody>
          <a:bodyPr wrap="square" rtlCol="0">
            <a:spAutoFit/>
          </a:bodyPr>
          <a:lstStyle/>
          <a:p>
            <a:r>
              <a:rPr lang="en-US" sz="2800" dirty="0" smtClean="0">
                <a:solidFill>
                  <a:srgbClr val="6D1F19"/>
                </a:solidFill>
              </a:rPr>
              <a:t>WITH </a:t>
            </a:r>
            <a:r>
              <a:rPr lang="en-US" sz="2800" dirty="0">
                <a:solidFill>
                  <a:srgbClr val="6D1F19"/>
                </a:solidFill>
              </a:rPr>
              <a:t>CSM (R) </a:t>
            </a:r>
            <a:r>
              <a:rPr lang="en-US" sz="2800" dirty="0" smtClean="0">
                <a:solidFill>
                  <a:srgbClr val="6D1F19"/>
                </a:solidFill>
              </a:rPr>
              <a:t>MARK GERECHT</a:t>
            </a:r>
            <a:endParaRPr lang="en-US" sz="2800" dirty="0">
              <a:solidFill>
                <a:srgbClr val="6D1F19"/>
              </a:solidFill>
            </a:endParaRPr>
          </a:p>
        </p:txBody>
      </p:sp>
      <p:pic>
        <p:nvPicPr>
          <p:cNvPr id="1033" name="Picture 9" descr="C:\Users\Steve Moore\Desktop\askTOPnet Horz.png"/>
          <p:cNvPicPr>
            <a:picLocks noChangeAspect="1" noChangeArrowheads="1"/>
          </p:cNvPicPr>
          <p:nvPr/>
        </p:nvPicPr>
        <p:blipFill>
          <a:blip r:embed="rId3" cstate="print"/>
          <a:srcRect/>
          <a:stretch>
            <a:fillRect/>
          </a:stretch>
        </p:blipFill>
        <p:spPr bwMode="auto">
          <a:xfrm>
            <a:off x="476812" y="1858030"/>
            <a:ext cx="7905188" cy="2038350"/>
          </a:xfrm>
          <a:prstGeom prst="rect">
            <a:avLst/>
          </a:prstGeom>
          <a:noFill/>
        </p:spPr>
      </p:pic>
    </p:spTree>
    <p:extLst>
      <p:ext uri="{BB962C8B-B14F-4D97-AF65-F5344CB8AC3E}">
        <p14:creationId xmlns:p14="http://schemas.microsoft.com/office/powerpoint/2010/main" val="282057391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Franklin Gothic Heavy" pitchFamily="34" charset="0"/>
              </a:rPr>
              <a:t>What gives me the authority to use Physical Fitness </a:t>
            </a:r>
            <a:r>
              <a:rPr lang="en-US" dirty="0">
                <a:latin typeface="Franklin Gothic Heavy" pitchFamily="34" charset="0"/>
              </a:rPr>
              <a:t>a</a:t>
            </a:r>
            <a:r>
              <a:rPr lang="en-US" dirty="0" smtClean="0">
                <a:latin typeface="Franklin Gothic Heavy" pitchFamily="34" charset="0"/>
              </a:rPr>
              <a:t>s CT?</a:t>
            </a:r>
            <a:endParaRPr lang="en-US" dirty="0">
              <a:latin typeface="Franklin Gothic Heavy" pitchFamily="34" charset="0"/>
            </a:endParaRPr>
          </a:p>
        </p:txBody>
      </p:sp>
      <p:sp>
        <p:nvSpPr>
          <p:cNvPr id="3" name="Content Placeholder 2"/>
          <p:cNvSpPr>
            <a:spLocks noGrp="1"/>
          </p:cNvSpPr>
          <p:nvPr>
            <p:ph sz="half" idx="1"/>
          </p:nvPr>
        </p:nvSpPr>
        <p:spPr/>
        <p:txBody>
          <a:bodyPr>
            <a:normAutofit lnSpcReduction="10000"/>
          </a:bodyPr>
          <a:lstStyle/>
          <a:p>
            <a:r>
              <a:rPr lang="en-US" dirty="0" smtClean="0"/>
              <a:t>AR 600-20 </a:t>
            </a:r>
            <a:r>
              <a:rPr lang="en-US" dirty="0" err="1" smtClean="0"/>
              <a:t>para</a:t>
            </a:r>
            <a:r>
              <a:rPr lang="en-US" dirty="0" smtClean="0"/>
              <a:t> 4-6</a:t>
            </a:r>
          </a:p>
          <a:p>
            <a:pPr lvl="1"/>
            <a:r>
              <a:rPr lang="en-US" dirty="0" smtClean="0"/>
              <a:t>Directly related</a:t>
            </a:r>
          </a:p>
          <a:p>
            <a:pPr lvl="1"/>
            <a:r>
              <a:rPr lang="en-US" dirty="0" smtClean="0"/>
              <a:t>Oriented to improve</a:t>
            </a:r>
          </a:p>
          <a:p>
            <a:pPr lvl="1"/>
            <a:r>
              <a:rPr lang="en-US" dirty="0" smtClean="0"/>
              <a:t>Can be after hours</a:t>
            </a:r>
          </a:p>
          <a:p>
            <a:pPr lvl="1"/>
            <a:r>
              <a:rPr lang="en-US" dirty="0" smtClean="0"/>
              <a:t>Only until deficiency is overcome</a:t>
            </a:r>
          </a:p>
          <a:p>
            <a:pPr lvl="1"/>
            <a:r>
              <a:rPr lang="en-US" dirty="0" smtClean="0"/>
              <a:t>Satisfactory completion will not be noted in official records</a:t>
            </a:r>
          </a:p>
          <a:p>
            <a:pPr lvl="1"/>
            <a:endParaRPr lang="en-US" dirty="0" smtClean="0"/>
          </a:p>
          <a:p>
            <a:pPr lvl="1"/>
            <a:endParaRPr lang="en-US" dirty="0" smtClean="0"/>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AR 600-20 </a:t>
            </a:r>
            <a:r>
              <a:rPr lang="en-US" dirty="0" err="1" smtClean="0"/>
              <a:t>para</a:t>
            </a:r>
            <a:r>
              <a:rPr lang="en-US" dirty="0" smtClean="0"/>
              <a:t> 4-20</a:t>
            </a:r>
          </a:p>
          <a:p>
            <a:pPr lvl="1"/>
            <a:r>
              <a:rPr lang="en-US" dirty="0" smtClean="0"/>
              <a:t>When authorized by the chain of command </a:t>
            </a:r>
          </a:p>
          <a:p>
            <a:pPr lvl="1"/>
            <a:r>
              <a:rPr lang="en-US" dirty="0" smtClean="0"/>
              <a:t>not unnecessarily cruel, abusive, oppressive or harmful, the following do not constitute hazing</a:t>
            </a:r>
          </a:p>
          <a:p>
            <a:pPr lvl="1"/>
            <a:r>
              <a:rPr lang="en-US" dirty="0" smtClean="0"/>
              <a:t>Administrative corrective measures including a reasonable number of repetitions of authorized physical exercises.</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Franklin Gothic Heavy" pitchFamily="34" charset="0"/>
              </a:rPr>
              <a:t>What gives me the authority to use Physical Fitness as CT</a:t>
            </a:r>
            <a:r>
              <a:rPr lang="en-US" dirty="0" smtClean="0">
                <a:latin typeface="Franklin Gothic Heavy" pitchFamily="34" charset="0"/>
              </a:rPr>
              <a:t>? (</a:t>
            </a:r>
            <a:r>
              <a:rPr lang="en-US" dirty="0" err="1" smtClean="0">
                <a:latin typeface="Franklin Gothic Heavy" pitchFamily="34" charset="0"/>
              </a:rPr>
              <a:t>cont</a:t>
            </a:r>
            <a:r>
              <a:rPr lang="en-US" dirty="0" smtClean="0">
                <a:latin typeface="Franklin Gothic Heavy" pitchFamily="34" charset="0"/>
              </a:rPr>
              <a:t>)</a:t>
            </a:r>
            <a:endParaRPr lang="en-US" dirty="0">
              <a:latin typeface="Franklin Gothic Heavy" pitchFamily="34" charset="0"/>
            </a:endParaRPr>
          </a:p>
        </p:txBody>
      </p:sp>
      <p:sp>
        <p:nvSpPr>
          <p:cNvPr id="3" name="Content Placeholder 2"/>
          <p:cNvSpPr>
            <a:spLocks noGrp="1"/>
          </p:cNvSpPr>
          <p:nvPr>
            <p:ph sz="half" idx="1"/>
          </p:nvPr>
        </p:nvSpPr>
        <p:spPr/>
        <p:txBody>
          <a:bodyPr/>
          <a:lstStyle/>
          <a:p>
            <a:r>
              <a:rPr lang="en-US" dirty="0" smtClean="0"/>
              <a:t>TC 3.22-20 </a:t>
            </a:r>
            <a:r>
              <a:rPr lang="en-US" dirty="0" err="1" smtClean="0"/>
              <a:t>para</a:t>
            </a:r>
            <a:r>
              <a:rPr lang="en-US" dirty="0" smtClean="0"/>
              <a:t> 5-15</a:t>
            </a:r>
          </a:p>
          <a:p>
            <a:pPr lvl="1"/>
            <a:r>
              <a:rPr lang="en-US" dirty="0" smtClean="0"/>
              <a:t>As CT it is often used incorrectly resulting in overtraining or overuse injuries</a:t>
            </a:r>
          </a:p>
          <a:p>
            <a:pPr lvl="1"/>
            <a:r>
              <a:rPr lang="en-US" dirty="0" smtClean="0"/>
              <a:t>No smoke sessions</a:t>
            </a:r>
          </a:p>
          <a:p>
            <a:pPr lvl="1"/>
            <a:r>
              <a:rPr lang="en-US" dirty="0" smtClean="0"/>
              <a:t>Rower, Squat Bender, Windmill, Prone Row, Pushup, V-up, Leg Tuck and Twist, Supine Bike, Swimmer, 8 Ct Pushups</a:t>
            </a:r>
          </a:p>
        </p:txBody>
      </p:sp>
      <p:sp>
        <p:nvSpPr>
          <p:cNvPr id="4" name="Content Placeholder 3"/>
          <p:cNvSpPr>
            <a:spLocks noGrp="1"/>
          </p:cNvSpPr>
          <p:nvPr>
            <p:ph sz="half" idx="2"/>
          </p:nvPr>
        </p:nvSpPr>
        <p:spPr/>
        <p:txBody>
          <a:bodyPr/>
          <a:lstStyle/>
          <a:p>
            <a:pPr lvl="1"/>
            <a:r>
              <a:rPr lang="en-US" dirty="0" smtClean="0"/>
              <a:t>Only one of the above exercises may be selected for each corrective action</a:t>
            </a:r>
          </a:p>
          <a:p>
            <a:pPr lvl="1"/>
            <a:r>
              <a:rPr lang="en-US" dirty="0" smtClean="0"/>
              <a:t>The number should not exceed 5 reps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534400" cy="1470025"/>
          </a:xfrm>
        </p:spPr>
        <p:txBody>
          <a:bodyPr>
            <a:normAutofit fontScale="90000"/>
          </a:bodyPr>
          <a:lstStyle/>
          <a:p>
            <a:r>
              <a:rPr lang="en-US" dirty="0" smtClean="0"/>
              <a:t>What are some examples of inappropriate Corrective Training</a:t>
            </a:r>
            <a:endParaRPr lang="en-US" dirty="0"/>
          </a:p>
        </p:txBody>
      </p:sp>
      <p:sp>
        <p:nvSpPr>
          <p:cNvPr id="3" name="Subtitle 2"/>
          <p:cNvSpPr>
            <a:spLocks noGrp="1"/>
          </p:cNvSpPr>
          <p:nvPr>
            <p:ph type="subTitle" idx="1"/>
          </p:nvPr>
        </p:nvSpPr>
        <p:spPr>
          <a:xfrm>
            <a:off x="762000" y="1752600"/>
            <a:ext cx="7239000" cy="3505200"/>
          </a:xfrm>
        </p:spPr>
        <p:txBody>
          <a:bodyPr>
            <a:normAutofit/>
          </a:bodyPr>
          <a:lstStyle/>
          <a:p>
            <a:pPr algn="l">
              <a:buFont typeface="Arial" pitchFamily="34" charset="0"/>
              <a:buChar char="•"/>
            </a:pPr>
            <a:r>
              <a:rPr lang="en-US" dirty="0" smtClean="0"/>
              <a:t> Cutting grass with scissors and a ruler</a:t>
            </a:r>
          </a:p>
          <a:p>
            <a:pPr algn="l">
              <a:buFont typeface="Arial" pitchFamily="34" charset="0"/>
              <a:buChar char="•"/>
            </a:pPr>
            <a:r>
              <a:rPr lang="en-US" dirty="0" smtClean="0"/>
              <a:t> Cutting grass at night with a flashlight</a:t>
            </a:r>
          </a:p>
          <a:p>
            <a:pPr algn="l">
              <a:buFont typeface="Arial" pitchFamily="34" charset="0"/>
              <a:buChar char="•"/>
            </a:pPr>
            <a:r>
              <a:rPr lang="en-US" dirty="0" smtClean="0"/>
              <a:t> Cleaning an area with a toothbrush</a:t>
            </a:r>
          </a:p>
          <a:p>
            <a:pPr algn="l">
              <a:buFont typeface="Arial" pitchFamily="34" charset="0"/>
              <a:buChar char="•"/>
            </a:pPr>
            <a:r>
              <a:rPr lang="en-US" dirty="0" smtClean="0"/>
              <a:t> Wearing a sign that states offense</a:t>
            </a:r>
            <a:endParaRPr lang="en-US" dirty="0"/>
          </a:p>
        </p:txBody>
      </p:sp>
      <p:sp>
        <p:nvSpPr>
          <p:cNvPr id="5" name="TextBox 4"/>
          <p:cNvSpPr txBox="1"/>
          <p:nvPr/>
        </p:nvSpPr>
        <p:spPr>
          <a:xfrm>
            <a:off x="1524000" y="4888468"/>
            <a:ext cx="6172200" cy="369332"/>
          </a:xfrm>
          <a:prstGeom prst="rect">
            <a:avLst/>
          </a:prstGeom>
          <a:noFill/>
        </p:spPr>
        <p:txBody>
          <a:bodyPr wrap="square" rtlCol="0">
            <a:spAutoFit/>
          </a:bodyPr>
          <a:lstStyle/>
          <a:p>
            <a:r>
              <a:rPr lang="en-US" dirty="0" smtClean="0"/>
              <a:t>Use Common Sense… Treat Soldiers the way you want to be treated!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Franklin Gothic Heavy" pitchFamily="34" charset="0"/>
              </a:rPr>
              <a:t>What privileges can be revoked?</a:t>
            </a:r>
            <a:endParaRPr lang="en-US" dirty="0">
              <a:latin typeface="Franklin Gothic Heavy" pitchFamily="34" charset="0"/>
            </a:endParaRPr>
          </a:p>
        </p:txBody>
      </p:sp>
      <p:sp>
        <p:nvSpPr>
          <p:cNvPr id="3" name="Content Placeholder 2"/>
          <p:cNvSpPr>
            <a:spLocks noGrp="1"/>
          </p:cNvSpPr>
          <p:nvPr>
            <p:ph sz="half" idx="1"/>
          </p:nvPr>
        </p:nvSpPr>
        <p:spPr/>
        <p:txBody>
          <a:bodyPr/>
          <a:lstStyle/>
          <a:p>
            <a:r>
              <a:rPr lang="en-US" dirty="0" smtClean="0"/>
              <a:t>Pass</a:t>
            </a:r>
          </a:p>
          <a:p>
            <a:r>
              <a:rPr lang="en-US" dirty="0" smtClean="0"/>
              <a:t>Civilian Clothing</a:t>
            </a:r>
          </a:p>
          <a:p>
            <a:r>
              <a:rPr lang="en-US" dirty="0" smtClean="0"/>
              <a:t>Personal Property</a:t>
            </a:r>
          </a:p>
          <a:p>
            <a:r>
              <a:rPr lang="en-US" dirty="0" smtClean="0"/>
              <a:t>Driving Privileges</a:t>
            </a:r>
          </a:p>
          <a:p>
            <a:r>
              <a:rPr lang="en-US" dirty="0" smtClean="0"/>
              <a:t>PX</a:t>
            </a:r>
          </a:p>
          <a:p>
            <a:r>
              <a:rPr lang="en-US" dirty="0" smtClean="0"/>
              <a:t>Commissary</a:t>
            </a:r>
          </a:p>
          <a:p>
            <a:r>
              <a:rPr lang="en-US" dirty="0" smtClean="0"/>
              <a:t>Alcohol</a:t>
            </a:r>
            <a:endParaRPr lang="en-US" dirty="0"/>
          </a:p>
        </p:txBody>
      </p:sp>
      <p:sp>
        <p:nvSpPr>
          <p:cNvPr id="4" name="Content Placeholder 3"/>
          <p:cNvSpPr>
            <a:spLocks noGrp="1"/>
          </p:cNvSpPr>
          <p:nvPr>
            <p:ph sz="half" idx="2"/>
          </p:nvPr>
        </p:nvSpPr>
        <p:spPr/>
        <p:txBody>
          <a:bodyPr/>
          <a:lstStyle/>
          <a:p>
            <a:r>
              <a:rPr lang="en-US" dirty="0" smtClean="0"/>
              <a:t>MWR</a:t>
            </a:r>
          </a:p>
          <a:p>
            <a:r>
              <a:rPr lang="en-US" dirty="0" smtClean="0"/>
              <a:t>Off Post Living</a:t>
            </a:r>
          </a:p>
          <a:p>
            <a:r>
              <a:rPr lang="en-US" dirty="0" smtClean="0"/>
              <a:t>Visitation</a:t>
            </a:r>
          </a:p>
          <a:p>
            <a:r>
              <a:rPr lang="en-US" dirty="0" smtClean="0"/>
              <a:t>Tobacco</a:t>
            </a:r>
          </a:p>
          <a:p>
            <a:r>
              <a:rPr lang="en-US" dirty="0" smtClean="0"/>
              <a:t>Weapons</a:t>
            </a:r>
          </a:p>
          <a:p>
            <a:r>
              <a:rPr lang="en-US" dirty="0" smtClean="0"/>
              <a:t>Off Duty Employment</a:t>
            </a:r>
          </a:p>
          <a:p>
            <a:r>
              <a:rPr lang="en-US" dirty="0" smtClean="0"/>
              <a:t>Unit Sports</a:t>
            </a:r>
          </a:p>
          <a:p>
            <a:endParaRPr lang="en-US" dirty="0" smtClean="0"/>
          </a:p>
          <a:p>
            <a:endParaRPr lang="en-US"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additive="base">
                                        <p:cTn id="5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72192"/>
            <a:ext cx="7772400" cy="4613574"/>
          </a:xfrm>
        </p:spPr>
        <p:txBody>
          <a:bodyPr>
            <a:normAutofit/>
          </a:bodyPr>
          <a:lstStyle/>
          <a:p>
            <a:r>
              <a:rPr lang="en-US" b="0" dirty="0">
                <a:effectLst>
                  <a:innerShdw blurRad="63500" dist="50800" dir="5400000">
                    <a:prstClr val="black">
                      <a:alpha val="50000"/>
                    </a:prstClr>
                  </a:innerShdw>
                </a:effectLst>
              </a:rPr>
              <a:t>Can a Soldier be recommended/approved for awards while flagged for APFT failure?</a:t>
            </a:r>
          </a:p>
        </p:txBody>
      </p:sp>
    </p:spTree>
    <p:extLst>
      <p:ext uri="{BB962C8B-B14F-4D97-AF65-F5344CB8AC3E}">
        <p14:creationId xmlns:p14="http://schemas.microsoft.com/office/powerpoint/2010/main" val="2605202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72192"/>
            <a:ext cx="7772400" cy="4613574"/>
          </a:xfrm>
        </p:spPr>
        <p:txBody>
          <a:bodyPr>
            <a:normAutofit/>
          </a:bodyPr>
          <a:lstStyle/>
          <a:p>
            <a:r>
              <a:rPr lang="en-US" b="0" dirty="0">
                <a:effectLst>
                  <a:innerShdw blurRad="63500" dist="50800" dir="5400000">
                    <a:prstClr val="black">
                      <a:alpha val="50000"/>
                    </a:prstClr>
                  </a:innerShdw>
                </a:effectLst>
              </a:rPr>
              <a:t>Can my rater falsify counseling dates on my NCOER?</a:t>
            </a:r>
          </a:p>
        </p:txBody>
      </p:sp>
    </p:spTree>
    <p:extLst>
      <p:ext uri="{BB962C8B-B14F-4D97-AF65-F5344CB8AC3E}">
        <p14:creationId xmlns:p14="http://schemas.microsoft.com/office/powerpoint/2010/main" val="16729226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72192"/>
            <a:ext cx="7772400" cy="4613574"/>
          </a:xfrm>
        </p:spPr>
        <p:txBody>
          <a:bodyPr>
            <a:normAutofit/>
          </a:bodyPr>
          <a:lstStyle/>
          <a:p>
            <a:r>
              <a:rPr lang="en-US" b="0" dirty="0">
                <a:effectLst>
                  <a:innerShdw blurRad="63500" dist="50800" dir="5400000">
                    <a:prstClr val="black">
                      <a:alpha val="50000"/>
                    </a:prstClr>
                  </a:innerShdw>
                </a:effectLst>
              </a:rPr>
              <a:t>Can I administer a “for record” APFT while deployed?</a:t>
            </a:r>
          </a:p>
        </p:txBody>
      </p:sp>
    </p:spTree>
    <p:extLst>
      <p:ext uri="{BB962C8B-B14F-4D97-AF65-F5344CB8AC3E}">
        <p14:creationId xmlns:p14="http://schemas.microsoft.com/office/powerpoint/2010/main" val="140863752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72192"/>
            <a:ext cx="7772400" cy="4613574"/>
          </a:xfrm>
        </p:spPr>
        <p:txBody>
          <a:bodyPr>
            <a:normAutofit/>
          </a:bodyPr>
          <a:lstStyle/>
          <a:p>
            <a:r>
              <a:rPr lang="en-US" b="0" dirty="0">
                <a:effectLst>
                  <a:innerShdw blurRad="63500" dist="50800" dir="5400000">
                    <a:prstClr val="black">
                      <a:alpha val="50000"/>
                    </a:prstClr>
                  </a:innerShdw>
                </a:effectLst>
              </a:rPr>
              <a:t>Can a Solider decline to do push-ups for Corrective Training?</a:t>
            </a:r>
          </a:p>
        </p:txBody>
      </p:sp>
    </p:spTree>
    <p:extLst>
      <p:ext uri="{BB962C8B-B14F-4D97-AF65-F5344CB8AC3E}">
        <p14:creationId xmlns:p14="http://schemas.microsoft.com/office/powerpoint/2010/main" val="221654587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3800" dirty="0" smtClean="0"/>
              <a:t>Q&amp;A</a:t>
            </a:r>
            <a:endParaRPr lang="en-US" sz="13800" dirty="0"/>
          </a:p>
        </p:txBody>
      </p:sp>
    </p:spTree>
    <p:extLst>
      <p:ext uri="{BB962C8B-B14F-4D97-AF65-F5344CB8AC3E}">
        <p14:creationId xmlns:p14="http://schemas.microsoft.com/office/powerpoint/2010/main" val="343359995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2152264"/>
          </a:xfrm>
        </p:spPr>
        <p:txBody>
          <a:bodyPr>
            <a:normAutofit/>
          </a:bodyPr>
          <a:lstStyle/>
          <a:p>
            <a:r>
              <a:rPr lang="en-US" sz="6600" dirty="0" smtClean="0"/>
              <a:t>Thank you</a:t>
            </a:r>
            <a:endParaRPr lang="en-US" sz="6600" dirty="0"/>
          </a:p>
        </p:txBody>
      </p:sp>
      <p:sp>
        <p:nvSpPr>
          <p:cNvPr id="3" name="TextBox 2"/>
          <p:cNvSpPr txBox="1"/>
          <p:nvPr/>
        </p:nvSpPr>
        <p:spPr>
          <a:xfrm>
            <a:off x="457200" y="2857500"/>
            <a:ext cx="8153400" cy="1446550"/>
          </a:xfrm>
          <a:prstGeom prst="rect">
            <a:avLst/>
          </a:prstGeom>
          <a:noFill/>
        </p:spPr>
        <p:txBody>
          <a:bodyPr wrap="square" rtlCol="0">
            <a:spAutoFit/>
          </a:bodyPr>
          <a:lstStyle/>
          <a:p>
            <a:r>
              <a:rPr lang="en-US" sz="4000" dirty="0" smtClean="0"/>
              <a:t>More questions? Additional information can be found on our website: </a:t>
            </a:r>
            <a:r>
              <a:rPr lang="en-US" sz="4800" u="sng" dirty="0" smtClean="0">
                <a:solidFill>
                  <a:srgbClr val="0070C0"/>
                </a:solidFill>
              </a:rPr>
              <a:t>AskTOP.net</a:t>
            </a:r>
            <a:endParaRPr lang="en-US" sz="4800" u="sng" dirty="0">
              <a:solidFill>
                <a:srgbClr val="0070C0"/>
              </a:solidFill>
            </a:endParaRPr>
          </a:p>
        </p:txBody>
      </p:sp>
    </p:spTree>
    <p:extLst>
      <p:ext uri="{BB962C8B-B14F-4D97-AF65-F5344CB8AC3E}">
        <p14:creationId xmlns:p14="http://schemas.microsoft.com/office/powerpoint/2010/main" val="254380955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91832"/>
            <a:ext cx="8686800" cy="4613568"/>
          </a:xfrm>
        </p:spPr>
        <p:txBody>
          <a:bodyPr>
            <a:normAutofit/>
          </a:bodyPr>
          <a:lstStyle/>
          <a:p>
            <a:r>
              <a:rPr lang="en-US" sz="9600" dirty="0" smtClean="0">
                <a:latin typeface="+mj-lt"/>
                <a:cs typeface="Times New Roman" pitchFamily="18" charset="0"/>
              </a:rPr>
              <a:t>TOP’s 15</a:t>
            </a:r>
            <a:r>
              <a:rPr lang="en-US" dirty="0" smtClean="0">
                <a:latin typeface="+mj-lt"/>
                <a:cs typeface="Times New Roman" pitchFamily="18" charset="0"/>
              </a:rPr>
              <a:t/>
            </a:r>
            <a:br>
              <a:rPr lang="en-US" dirty="0" smtClean="0">
                <a:latin typeface="+mj-lt"/>
                <a:cs typeface="Times New Roman" pitchFamily="18" charset="0"/>
              </a:rPr>
            </a:br>
            <a:r>
              <a:rPr lang="en-US" dirty="0" smtClean="0">
                <a:latin typeface="+mj-lt"/>
                <a:cs typeface="Times New Roman" pitchFamily="18" charset="0"/>
              </a:rPr>
              <a:t>Frequently Asked Questions</a:t>
            </a:r>
            <a:endParaRPr lang="en-US" dirty="0">
              <a:latin typeface="+mj-lt"/>
              <a:cs typeface="Times New Roman" pitchFamily="18" charset="0"/>
            </a:endParaRPr>
          </a:p>
        </p:txBody>
      </p:sp>
      <p:sp>
        <p:nvSpPr>
          <p:cNvPr id="3" name="Subtitle 2"/>
          <p:cNvSpPr>
            <a:spLocks noGrp="1"/>
          </p:cNvSpPr>
          <p:nvPr>
            <p:ph type="subTitle" idx="1"/>
          </p:nvPr>
        </p:nvSpPr>
        <p:spPr>
          <a:xfrm>
            <a:off x="1371600" y="4267200"/>
            <a:ext cx="6400800" cy="1752600"/>
          </a:xfrm>
        </p:spPr>
        <p:txBody>
          <a:bodyPr>
            <a:normAutofit/>
          </a:bodyPr>
          <a:lstStyle/>
          <a:p>
            <a:r>
              <a:rPr lang="en-US" sz="2800" i="1" dirty="0" smtClean="0">
                <a:solidFill>
                  <a:schemeClr val="tx1">
                    <a:lumMod val="50000"/>
                    <a:lumOff val="50000"/>
                  </a:schemeClr>
                </a:solidFill>
                <a:latin typeface="+mj-lt"/>
              </a:rPr>
              <a:t>Part of the </a:t>
            </a:r>
            <a:r>
              <a:rPr lang="en-US" sz="2800" i="1" dirty="0" err="1" smtClean="0">
                <a:solidFill>
                  <a:schemeClr val="tx1">
                    <a:lumMod val="50000"/>
                    <a:lumOff val="50000"/>
                  </a:schemeClr>
                </a:solidFill>
                <a:latin typeface="+mj-lt"/>
              </a:rPr>
              <a:t>AskTOP</a:t>
            </a:r>
            <a:r>
              <a:rPr lang="en-US" sz="2800" i="1" dirty="0" smtClean="0">
                <a:solidFill>
                  <a:schemeClr val="tx1">
                    <a:lumMod val="50000"/>
                    <a:lumOff val="50000"/>
                  </a:schemeClr>
                </a:solidFill>
                <a:latin typeface="+mj-lt"/>
              </a:rPr>
              <a:t> Leadership Series</a:t>
            </a:r>
            <a:endParaRPr lang="en-US" sz="2800" i="1" dirty="0">
              <a:solidFill>
                <a:schemeClr val="tx1">
                  <a:lumMod val="50000"/>
                  <a:lumOff val="50000"/>
                </a:schemeClr>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45264"/>
            <a:ext cx="8229600" cy="1612062"/>
          </a:xfrm>
        </p:spPr>
        <p:txBody>
          <a:bodyPr>
            <a:normAutofit fontScale="90000"/>
          </a:bodyPr>
          <a:lstStyle/>
          <a:p>
            <a:r>
              <a:rPr lang="en-US" dirty="0" smtClean="0">
                <a:latin typeface="Franklin Gothic Heavy" pitchFamily="34" charset="0"/>
              </a:rPr>
              <a:t>What is the meaning of “disagree” on a 4856 counseling form?</a:t>
            </a:r>
            <a:endParaRPr lang="en-US" sz="2200" dirty="0">
              <a:latin typeface="Franklin Gothic Heavy" pitchFamily="34" charset="0"/>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09600" y="1905000"/>
            <a:ext cx="7925907" cy="3124200"/>
          </a:xfrm>
        </p:spPr>
      </p:pic>
      <p:sp>
        <p:nvSpPr>
          <p:cNvPr id="8" name="TextBox 7"/>
          <p:cNvSpPr txBox="1"/>
          <p:nvPr/>
        </p:nvSpPr>
        <p:spPr>
          <a:xfrm>
            <a:off x="9153659" y="1517368"/>
            <a:ext cx="8077200" cy="369332"/>
          </a:xfrm>
          <a:prstGeom prst="rect">
            <a:avLst/>
          </a:prstGeom>
          <a:noFill/>
        </p:spPr>
        <p:txBody>
          <a:bodyPr wrap="square" rtlCol="0">
            <a:spAutoFit/>
          </a:bodyPr>
          <a:lstStyle/>
          <a:p>
            <a:endParaRPr lang="en-US" dirty="0">
              <a:solidFill>
                <a:prstClr val="black"/>
              </a:solidFill>
            </a:endParaRPr>
          </a:p>
        </p:txBody>
      </p:sp>
      <p:sp>
        <p:nvSpPr>
          <p:cNvPr id="3" name="TextBox 2"/>
          <p:cNvSpPr txBox="1"/>
          <p:nvPr/>
        </p:nvSpPr>
        <p:spPr>
          <a:xfrm>
            <a:off x="4910069" y="2527518"/>
            <a:ext cx="3471931" cy="1815882"/>
          </a:xfrm>
          <a:prstGeom prst="rect">
            <a:avLst/>
          </a:prstGeom>
          <a:noFill/>
        </p:spPr>
        <p:txBody>
          <a:bodyPr wrap="square" rtlCol="0">
            <a:spAutoFit/>
          </a:bodyPr>
          <a:lstStyle/>
          <a:p>
            <a:r>
              <a:rPr lang="en-US" sz="1600" dirty="0" smtClean="0">
                <a:solidFill>
                  <a:srgbClr val="FF0000"/>
                </a:solidFill>
              </a:rPr>
              <a:t>Reflects both </a:t>
            </a:r>
            <a:r>
              <a:rPr lang="en-US" sz="1600" dirty="0">
                <a:solidFill>
                  <a:srgbClr val="FF0000"/>
                </a:solidFill>
              </a:rPr>
              <a:t>sides of the </a:t>
            </a:r>
            <a:r>
              <a:rPr lang="en-US" sz="1600" dirty="0" smtClean="0">
                <a:solidFill>
                  <a:srgbClr val="FF0000"/>
                </a:solidFill>
              </a:rPr>
              <a:t>story</a:t>
            </a:r>
            <a:endParaRPr lang="en-US" sz="1600" dirty="0">
              <a:solidFill>
                <a:srgbClr val="FF0000"/>
              </a:solidFill>
            </a:endParaRPr>
          </a:p>
          <a:p>
            <a:r>
              <a:rPr lang="en-US" sz="1600" dirty="0">
                <a:solidFill>
                  <a:srgbClr val="FF0000"/>
                </a:solidFill>
              </a:rPr>
              <a:t>No regulatory </a:t>
            </a:r>
            <a:r>
              <a:rPr lang="en-US" sz="1600" dirty="0" smtClean="0">
                <a:solidFill>
                  <a:srgbClr val="FF0000"/>
                </a:solidFill>
              </a:rPr>
              <a:t>or Field </a:t>
            </a:r>
            <a:r>
              <a:rPr lang="en-US" sz="1600" dirty="0">
                <a:solidFill>
                  <a:srgbClr val="FF0000"/>
                </a:solidFill>
              </a:rPr>
              <a:t>Manual definition</a:t>
            </a:r>
          </a:p>
          <a:p>
            <a:r>
              <a:rPr lang="en-US" sz="1600" dirty="0" smtClean="0">
                <a:solidFill>
                  <a:srgbClr val="FF0000"/>
                </a:solidFill>
              </a:rPr>
              <a:t>Myths </a:t>
            </a:r>
            <a:r>
              <a:rPr lang="en-US" sz="1600" dirty="0">
                <a:solidFill>
                  <a:srgbClr val="FF0000"/>
                </a:solidFill>
              </a:rPr>
              <a:t>about </a:t>
            </a:r>
            <a:r>
              <a:rPr lang="en-US" sz="1600" dirty="0" smtClean="0">
                <a:solidFill>
                  <a:srgbClr val="FF0000"/>
                </a:solidFill>
              </a:rPr>
              <a:t>Disagreement:</a:t>
            </a:r>
          </a:p>
          <a:p>
            <a:pPr marL="800100" lvl="1" indent="-342900">
              <a:buFont typeface="Arial" pitchFamily="34" charset="0"/>
              <a:buChar char="•"/>
            </a:pPr>
            <a:r>
              <a:rPr lang="en-US" sz="1600" dirty="0" smtClean="0">
                <a:solidFill>
                  <a:srgbClr val="FF0000"/>
                </a:solidFill>
              </a:rPr>
              <a:t>Agreement</a:t>
            </a:r>
            <a:endParaRPr lang="en-US" sz="1600" dirty="0">
              <a:solidFill>
                <a:srgbClr val="FF0000"/>
              </a:solidFill>
            </a:endParaRPr>
          </a:p>
          <a:p>
            <a:pPr marL="742950" lvl="1" indent="-285750">
              <a:buFont typeface="Arial" pitchFamily="34" charset="0"/>
              <a:buChar char="•"/>
            </a:pPr>
            <a:r>
              <a:rPr lang="en-US" sz="1600" dirty="0">
                <a:solidFill>
                  <a:srgbClr val="FF0000"/>
                </a:solidFill>
              </a:rPr>
              <a:t>What was discussed</a:t>
            </a:r>
          </a:p>
          <a:p>
            <a:pPr marL="742950" lvl="1" indent="-285750">
              <a:buFont typeface="Arial" pitchFamily="34" charset="0"/>
              <a:buChar char="•"/>
            </a:pPr>
            <a:r>
              <a:rPr lang="en-US" sz="1600" dirty="0">
                <a:solidFill>
                  <a:srgbClr val="FF0000"/>
                </a:solidFill>
              </a:rPr>
              <a:t>NCOER Signature</a:t>
            </a:r>
          </a:p>
          <a:p>
            <a:r>
              <a:rPr lang="en-US" sz="1600" dirty="0" smtClean="0">
                <a:solidFill>
                  <a:srgbClr val="FF0000"/>
                </a:solidFill>
              </a:rPr>
              <a:t>Refusing </a:t>
            </a:r>
            <a:r>
              <a:rPr lang="en-US" sz="1600" dirty="0">
                <a:solidFill>
                  <a:srgbClr val="FF0000"/>
                </a:solidFill>
              </a:rPr>
              <a:t>to Sign: Soldier/Leader</a:t>
            </a:r>
          </a:p>
        </p:txBody>
      </p:sp>
      <p:pic>
        <p:nvPicPr>
          <p:cNvPr id="10" name="Picture 2" descr="C:\Users\Steve Moore\Desktop\Untitled-1.png"/>
          <p:cNvPicPr>
            <a:picLocks noChangeAspect="1" noChangeArrowheads="1"/>
          </p:cNvPicPr>
          <p:nvPr/>
        </p:nvPicPr>
        <p:blipFill>
          <a:blip r:embed="rId4" cstate="print"/>
          <a:srcRect/>
          <a:stretch>
            <a:fillRect/>
          </a:stretch>
        </p:blipFill>
        <p:spPr bwMode="auto">
          <a:xfrm rot="661836">
            <a:off x="2438400" y="2365488"/>
            <a:ext cx="476250" cy="476250"/>
          </a:xfrm>
          <a:prstGeom prst="rect">
            <a:avLst/>
          </a:prstGeom>
          <a:noFill/>
        </p:spPr>
      </p:pic>
    </p:spTree>
    <p:extLst>
      <p:ext uri="{BB962C8B-B14F-4D97-AF65-F5344CB8AC3E}">
        <p14:creationId xmlns:p14="http://schemas.microsoft.com/office/powerpoint/2010/main" val="215572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2.59259E-6 L 3.33333E-6 -0.28935 " pathEditMode="relative" rAng="0" ptsTypes="AA">
                                      <p:cBhvr>
                                        <p:cTn id="6" dur="2000" fill="hold"/>
                                        <p:tgtEl>
                                          <p:spTgt spid="2"/>
                                        </p:tgtEl>
                                        <p:attrNameLst>
                                          <p:attrName>ppt_x</p:attrName>
                                          <p:attrName>ppt_y</p:attrName>
                                        </p:attrNameLst>
                                      </p:cBhvr>
                                      <p:rCtr x="0" y="-14468"/>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257301"/>
          </a:xfrm>
        </p:spPr>
        <p:txBody>
          <a:bodyPr>
            <a:noAutofit/>
          </a:bodyPr>
          <a:lstStyle/>
          <a:p>
            <a:r>
              <a:rPr lang="en-US" sz="4800" dirty="0" smtClean="0">
                <a:latin typeface="Franklin Gothic Heavy" pitchFamily="34" charset="0"/>
              </a:rPr>
              <a:t>What is the importance of counseling assessments?</a:t>
            </a:r>
            <a:endParaRPr lang="en-US" sz="2800" dirty="0">
              <a:latin typeface="Franklin Gothic Heavy"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0400" y="1885575"/>
            <a:ext cx="7916380" cy="2686425"/>
          </a:xfrm>
        </p:spPr>
      </p:pic>
      <p:sp>
        <p:nvSpPr>
          <p:cNvPr id="5" name="TextBox 4"/>
          <p:cNvSpPr txBox="1"/>
          <p:nvPr/>
        </p:nvSpPr>
        <p:spPr>
          <a:xfrm>
            <a:off x="676141" y="5029200"/>
            <a:ext cx="7858259" cy="830997"/>
          </a:xfrm>
          <a:prstGeom prst="rect">
            <a:avLst/>
          </a:prstGeom>
          <a:noFill/>
        </p:spPr>
        <p:txBody>
          <a:bodyPr wrap="square" rtlCol="0">
            <a:spAutoFit/>
          </a:bodyPr>
          <a:lstStyle/>
          <a:p>
            <a:pPr marL="171450" indent="-171450">
              <a:buFont typeface="Arial" pitchFamily="34" charset="0"/>
              <a:buChar char="•"/>
            </a:pPr>
            <a:r>
              <a:rPr lang="en-US" sz="1600" dirty="0" smtClean="0">
                <a:solidFill>
                  <a:prstClr val="black"/>
                </a:solidFill>
              </a:rPr>
              <a:t>FM 6.22 Figure B-20</a:t>
            </a:r>
          </a:p>
          <a:p>
            <a:pPr marL="171450" indent="-171450">
              <a:buFont typeface="Arial" pitchFamily="34" charset="0"/>
              <a:buChar char="•"/>
            </a:pPr>
            <a:r>
              <a:rPr lang="en-US" sz="1600" dirty="0" smtClean="0">
                <a:solidFill>
                  <a:prstClr val="black"/>
                </a:solidFill>
              </a:rPr>
              <a:t>Assessment </a:t>
            </a:r>
            <a:r>
              <a:rPr lang="en-US" sz="1600" dirty="0">
                <a:solidFill>
                  <a:prstClr val="black"/>
                </a:solidFill>
              </a:rPr>
              <a:t>must be filled to complete Event Oriented counseling</a:t>
            </a:r>
          </a:p>
          <a:p>
            <a:pPr marL="171450" indent="-171450">
              <a:buFont typeface="Arial" pitchFamily="34" charset="0"/>
              <a:buChar char="•"/>
            </a:pPr>
            <a:r>
              <a:rPr lang="en-US" sz="1600" dirty="0" smtClean="0">
                <a:solidFill>
                  <a:prstClr val="black"/>
                </a:solidFill>
              </a:rPr>
              <a:t>Assessments are the most neglected part of counseling sessions and are usually never completed</a:t>
            </a:r>
          </a:p>
        </p:txBody>
      </p:sp>
      <p:sp>
        <p:nvSpPr>
          <p:cNvPr id="11" name="TextBox 10"/>
          <p:cNvSpPr txBox="1"/>
          <p:nvPr/>
        </p:nvSpPr>
        <p:spPr>
          <a:xfrm>
            <a:off x="533400" y="2133600"/>
            <a:ext cx="7696200" cy="2400657"/>
          </a:xfrm>
          <a:prstGeom prst="rect">
            <a:avLst/>
          </a:prstGeom>
          <a:noFill/>
        </p:spPr>
        <p:txBody>
          <a:bodyPr wrap="square" rtlCol="0">
            <a:spAutoFit/>
          </a:bodyPr>
          <a:lstStyle/>
          <a:p>
            <a:pPr marL="796925" lvl="1" indent="-228600">
              <a:buFont typeface="+mj-lt"/>
              <a:buAutoNum type="arabicPeriod"/>
            </a:pPr>
            <a:r>
              <a:rPr lang="en-US" sz="1200" dirty="0" smtClean="0">
                <a:solidFill>
                  <a:prstClr val="black"/>
                </a:solidFill>
                <a:latin typeface="Franklin Gothic Book" pitchFamily="34" charset="0"/>
              </a:rPr>
              <a:t>PFC Doe you completed your corrective training to standard and I was impressed with the professionalism you displayed presenting your class and ensuring the team was properly trained in PMCS</a:t>
            </a:r>
          </a:p>
          <a:p>
            <a:pPr marL="796925" lvl="1" indent="-228600">
              <a:buFont typeface="+mj-lt"/>
              <a:buAutoNum type="arabicPeriod"/>
            </a:pPr>
            <a:endParaRPr lang="en-US" sz="1200" dirty="0" smtClean="0">
              <a:solidFill>
                <a:prstClr val="black"/>
              </a:solidFill>
              <a:latin typeface="Franklin Gothic Book" pitchFamily="34" charset="0"/>
            </a:endParaRPr>
          </a:p>
          <a:p>
            <a:pPr marL="796925" lvl="1" indent="-228600">
              <a:buFont typeface="+mj-lt"/>
              <a:buAutoNum type="arabicPeriod"/>
            </a:pPr>
            <a:r>
              <a:rPr lang="en-US" sz="1200" dirty="0" smtClean="0">
                <a:solidFill>
                  <a:prstClr val="black"/>
                </a:solidFill>
                <a:latin typeface="Franklin Gothic Book" pitchFamily="34" charset="0"/>
              </a:rPr>
              <a:t>PFC Doe you failed to properly complete the task to standard and I am directing personal corrective training with me on Saturday 11 June. See counseling statement dated: 11 June 2011.</a:t>
            </a:r>
          </a:p>
          <a:p>
            <a:pPr marL="796925" lvl="1" indent="-228600">
              <a:buFont typeface="+mj-lt"/>
              <a:buAutoNum type="arabicPeriod"/>
            </a:pPr>
            <a:endParaRPr lang="en-US" sz="1200" dirty="0" smtClean="0">
              <a:solidFill>
                <a:prstClr val="black"/>
              </a:solidFill>
              <a:latin typeface="Franklin Gothic Book" pitchFamily="34" charset="0"/>
            </a:endParaRPr>
          </a:p>
          <a:p>
            <a:pPr marL="796925" lvl="1" indent="-228600">
              <a:buFont typeface="+mj-lt"/>
              <a:buAutoNum type="arabicPeriod"/>
            </a:pPr>
            <a:r>
              <a:rPr lang="en-US" sz="1200" dirty="0" smtClean="0">
                <a:solidFill>
                  <a:prstClr val="black"/>
                </a:solidFill>
                <a:latin typeface="Franklin Gothic Book" pitchFamily="34" charset="0"/>
              </a:rPr>
              <a:t>PFC Doe while you completed your class to standard I was not happy with your attitude and I am recommending punishment under the UCMJ for the poor attitude you displayed in writing your rebuttal. </a:t>
            </a:r>
          </a:p>
          <a:p>
            <a:pPr marL="796925" lvl="1" indent="-228600">
              <a:buFont typeface="+mj-lt"/>
              <a:buAutoNum type="arabicPeriod"/>
            </a:pPr>
            <a:endParaRPr lang="en-US" sz="1200" dirty="0" smtClean="0">
              <a:solidFill>
                <a:prstClr val="black"/>
              </a:solidFill>
              <a:latin typeface="Franklin Gothic Book" pitchFamily="34" charset="0"/>
            </a:endParaRPr>
          </a:p>
          <a:p>
            <a:pPr marL="796925" lvl="1" indent="-228600">
              <a:buFont typeface="+mj-lt"/>
              <a:buAutoNum type="arabicPeriod"/>
            </a:pPr>
            <a:r>
              <a:rPr lang="en-US" sz="1200" dirty="0" smtClean="0">
                <a:solidFill>
                  <a:prstClr val="black"/>
                </a:solidFill>
                <a:latin typeface="Franklin Gothic Book" pitchFamily="34" charset="0"/>
              </a:rPr>
              <a:t>See counseling dated 11 June 2011 for assessment completion.</a:t>
            </a:r>
          </a:p>
          <a:p>
            <a:pPr marL="285750" indent="-285750">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315578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2.22222E-6 L 0 -0.29166 " pathEditMode="relative" rAng="0" ptsTypes="AA">
                                      <p:cBhvr>
                                        <p:cTn id="6" dur="2000" fill="hold"/>
                                        <p:tgtEl>
                                          <p:spTgt spid="2"/>
                                        </p:tgtEl>
                                        <p:attrNameLst>
                                          <p:attrName>ppt_x</p:attrName>
                                          <p:attrName>ppt_y</p:attrName>
                                        </p:attrNameLst>
                                      </p:cBhvr>
                                      <p:rCtr x="0" y="-14583"/>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4800601"/>
          </a:xfrm>
        </p:spPr>
        <p:txBody>
          <a:bodyPr>
            <a:normAutofit/>
          </a:bodyPr>
          <a:lstStyle/>
          <a:p>
            <a:r>
              <a:rPr lang="en-US" b="0" dirty="0">
                <a:ln w="1905">
                  <a:noFill/>
                </a:ln>
                <a:effectLst>
                  <a:innerShdw blurRad="63500" dist="50800" dir="5400000">
                    <a:prstClr val="black">
                      <a:alpha val="50000"/>
                    </a:prstClr>
                  </a:innerShdw>
                </a:effectLst>
              </a:rPr>
              <a:t>Should I refuse to sign counseling statements I </a:t>
            </a:r>
            <a:r>
              <a:rPr lang="en-US" b="0" dirty="0" smtClean="0">
                <a:ln w="1905">
                  <a:noFill/>
                </a:ln>
                <a:effectLst>
                  <a:innerShdw blurRad="63500" dist="50800" dir="5400000">
                    <a:prstClr val="black">
                      <a:alpha val="50000"/>
                    </a:prstClr>
                  </a:innerShdw>
                </a:effectLst>
              </a:rPr>
              <a:t>disagree with?</a:t>
            </a:r>
            <a:endParaRPr lang="en-US" dirty="0">
              <a:effectLst>
                <a:innerShdw blurRad="63500" dist="50800" dir="5400000">
                  <a:prstClr val="black">
                    <a:alpha val="50000"/>
                  </a:prstClr>
                </a:inn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6477000"/>
          </a:xfrm>
        </p:spPr>
        <p:txBody>
          <a:bodyPr>
            <a:normAutofit/>
          </a:bodyPr>
          <a:lstStyle/>
          <a:p>
            <a:r>
              <a:rPr lang="en-US" b="0" dirty="0">
                <a:effectLst>
                  <a:innerShdw blurRad="63500" dist="50800" dir="5400000">
                    <a:prstClr val="black">
                      <a:alpha val="50000"/>
                    </a:prstClr>
                  </a:innerShdw>
                </a:effectLst>
              </a:rPr>
              <a:t>What do I do when a Soldier refuses to sign a counseling statement?</a:t>
            </a:r>
          </a:p>
        </p:txBody>
      </p:sp>
    </p:spTree>
    <p:extLst>
      <p:ext uri="{BB962C8B-B14F-4D97-AF65-F5344CB8AC3E}">
        <p14:creationId xmlns:p14="http://schemas.microsoft.com/office/powerpoint/2010/main" val="17178683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127375"/>
          </a:xfrm>
        </p:spPr>
        <p:txBody>
          <a:bodyPr>
            <a:normAutofit/>
          </a:bodyPr>
          <a:lstStyle/>
          <a:p>
            <a:r>
              <a:rPr lang="en-US" b="0" dirty="0">
                <a:effectLst>
                  <a:innerShdw blurRad="63500" dist="50800" dir="5400000">
                    <a:prstClr val="black">
                      <a:alpha val="50000"/>
                    </a:prstClr>
                  </a:innerShdw>
                </a:effectLst>
              </a:rPr>
              <a:t>Can I be given corrective training and UCMJ punishment for the same offense?</a:t>
            </a:r>
          </a:p>
        </p:txBody>
      </p:sp>
    </p:spTree>
    <p:extLst>
      <p:ext uri="{BB962C8B-B14F-4D97-AF65-F5344CB8AC3E}">
        <p14:creationId xmlns:p14="http://schemas.microsoft.com/office/powerpoint/2010/main" val="323898199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72192"/>
            <a:ext cx="7772400" cy="4613574"/>
          </a:xfrm>
        </p:spPr>
        <p:txBody>
          <a:bodyPr>
            <a:normAutofit/>
          </a:bodyPr>
          <a:lstStyle/>
          <a:p>
            <a:r>
              <a:rPr lang="en-US" b="0" dirty="0">
                <a:effectLst>
                  <a:innerShdw blurRad="63500" dist="50800" dir="5400000">
                    <a:prstClr val="black">
                      <a:alpha val="50000"/>
                    </a:prstClr>
                  </a:innerShdw>
                </a:effectLst>
              </a:rPr>
              <a:t>Can my squad leader give me a backdated counseling statement</a:t>
            </a:r>
            <a:r>
              <a:rPr lang="en-US" b="0" dirty="0" smtClean="0">
                <a:effectLst>
                  <a:innerShdw blurRad="63500" dist="50800" dir="5400000">
                    <a:prstClr val="black">
                      <a:alpha val="50000"/>
                    </a:prstClr>
                  </a:innerShdw>
                </a:effectLst>
              </a:rPr>
              <a:t>?</a:t>
            </a:r>
            <a:endParaRPr lang="en-US" b="0" dirty="0">
              <a:effectLst>
                <a:innerShdw blurRad="63500" dist="50800" dir="5400000">
                  <a:prstClr val="black">
                    <a:alpha val="50000"/>
                  </a:prstClr>
                </a:innerShdw>
              </a:effectLst>
            </a:endParaRPr>
          </a:p>
        </p:txBody>
      </p:sp>
    </p:spTree>
    <p:extLst>
      <p:ext uri="{BB962C8B-B14F-4D97-AF65-F5344CB8AC3E}">
        <p14:creationId xmlns:p14="http://schemas.microsoft.com/office/powerpoint/2010/main" val="411951656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72192"/>
            <a:ext cx="7772400" cy="4613574"/>
          </a:xfrm>
        </p:spPr>
        <p:txBody>
          <a:bodyPr>
            <a:normAutofit/>
          </a:bodyPr>
          <a:lstStyle/>
          <a:p>
            <a:r>
              <a:rPr lang="en-US" b="0" dirty="0">
                <a:effectLst>
                  <a:innerShdw blurRad="63500" dist="50800" dir="5400000">
                    <a:prstClr val="black">
                      <a:alpha val="50000"/>
                    </a:prstClr>
                  </a:innerShdw>
                </a:effectLst>
              </a:rPr>
              <a:t>What are the time limitations for the completion of counseling?</a:t>
            </a:r>
          </a:p>
        </p:txBody>
      </p:sp>
    </p:spTree>
    <p:extLst>
      <p:ext uri="{BB962C8B-B14F-4D97-AF65-F5344CB8AC3E}">
        <p14:creationId xmlns:p14="http://schemas.microsoft.com/office/powerpoint/2010/main" val="16932350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1">
      <a:majorFont>
        <a:latin typeface="Franklin Gothic Demi Cond"/>
        <a:ea typeface=""/>
        <a:cs typeface=""/>
      </a:majorFont>
      <a:minorFont>
        <a:latin typeface="Franklin Gothic Medium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1287</TotalTime>
  <Words>1114</Words>
  <Application>Microsoft Office PowerPoint</Application>
  <PresentationFormat>On-screen Show (4:3)</PresentationFormat>
  <Paragraphs>125</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TOP’s 15 Frequently Asked Questions</vt:lpstr>
      <vt:lpstr>What is the meaning of “disagree” on a 4856 counseling form?</vt:lpstr>
      <vt:lpstr>What is the importance of counseling assessments?</vt:lpstr>
      <vt:lpstr>Should I refuse to sign counseling statements I disagree with?</vt:lpstr>
      <vt:lpstr>What do I do when a Soldier refuses to sign a counseling statement?</vt:lpstr>
      <vt:lpstr>Can I be given corrective training and UCMJ punishment for the same offense?</vt:lpstr>
      <vt:lpstr>Can my squad leader give me a backdated counseling statement?</vt:lpstr>
      <vt:lpstr>What are the time limitations for the completion of counseling?</vt:lpstr>
      <vt:lpstr>What gives me the authority to use Physical Fitness as CT?</vt:lpstr>
      <vt:lpstr>What gives me the authority to use Physical Fitness as CT? (cont)</vt:lpstr>
      <vt:lpstr>What are some examples of inappropriate Corrective Training</vt:lpstr>
      <vt:lpstr>What privileges can be revoked?</vt:lpstr>
      <vt:lpstr>Can a Soldier be recommended/approved for awards while flagged for APFT failure?</vt:lpstr>
      <vt:lpstr>Can my rater falsify counseling dates on my NCOER?</vt:lpstr>
      <vt:lpstr>Can I administer a “for record” APFT while deployed?</vt:lpstr>
      <vt:lpstr>Can a Solider decline to do push-ups for Corrective Training?</vt:lpstr>
      <vt:lpstr>Q&amp;A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Employees</dc:creator>
  <cp:lastModifiedBy>Preston Fitzgerald</cp:lastModifiedBy>
  <cp:revision>101</cp:revision>
  <cp:lastPrinted>2012-05-14T16:01:01Z</cp:lastPrinted>
  <dcterms:created xsi:type="dcterms:W3CDTF">2010-10-14T20:16:39Z</dcterms:created>
  <dcterms:modified xsi:type="dcterms:W3CDTF">2012-05-22T19:20:36Z</dcterms:modified>
</cp:coreProperties>
</file>